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191"/>
    <p:restoredTop sz="96512"/>
  </p:normalViewPr>
  <p:slideViewPr>
    <p:cSldViewPr snapToGrid="0">
      <p:cViewPr>
        <p:scale>
          <a:sx n="73" d="100"/>
          <a:sy n="73" d="100"/>
        </p:scale>
        <p:origin x="1616" y="1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0532B-BF6D-9C44-BDF2-5D32C6E5028D}" type="datetimeFigureOut">
              <a:rPr lang="en-US" smtClean="0"/>
              <a:t>1/24/26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D3F1C-4F5B-FD49-B12C-B08B57594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908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2D3F1C-4F5B-FD49-B12C-B08B57594D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53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40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67B50E4-2343-4B20-80BE-1605C97DFB16}" type="datetime1">
              <a:rPr lang="en-US" smtClean="0"/>
              <a:t>1/24/26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67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CE6CA204-B091-40ED-8158-331EE628B522}" type="datetime1">
              <a:rPr lang="en-US" smtClean="0"/>
              <a:t>1/24/26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99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2F09-9D88-4105-92F6-7298804EAA90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485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4F96-061D-4D71-97A2-2371A43FDE7C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3423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E133-02A7-439F-9131-2680F754099D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040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BF7DD-C7D0-4333-B18D-CCAF5427F9DD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066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15979-091A-4302-A385-56FC1CE52E32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032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7836D543-476D-434F-B209-1A114B2E3F04}" type="datetime1">
              <a:rPr lang="en-US" smtClean="0"/>
              <a:t>1/24/26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4915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3DD0F20-7689-42E6-8664-6AA00B79F132}" type="datetime1">
              <a:rPr lang="en-US" smtClean="0"/>
              <a:t>1/24/26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9436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30F2F577-5BDA-4749-9F3F-0D340DC0D6A8}" type="datetime1">
              <a:rPr lang="en-US" smtClean="0"/>
              <a:t>1/24/26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2647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AC9378AD-A6D7-4162-BB5C-47C49B2E145B}" type="datetime1">
              <a:rPr lang="en-US" smtClean="0"/>
              <a:t>1/24/26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524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DE44A-7CD8-4860-9BDC-2BE4C911F6D0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504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67B65D3-547A-48A8-9F1F-13ED0B55ACC6}" type="datetime1">
              <a:rPr lang="en-US" smtClean="0"/>
              <a:t>1/24/26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3315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76A7CFE7-E645-4439-AA6B-DA8CF856D63E}" type="datetime1">
              <a:rPr lang="en-US" smtClean="0"/>
              <a:t>1/24/26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308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8B2C0DB-994F-48B0-91F4-5F06C3B86E32}" type="datetime1">
              <a:rPr lang="en-US" smtClean="0"/>
              <a:t>1/24/26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720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D3F6A089-BE3E-4BB0-98EE-FDF712FF3613}" type="datetime1">
              <a:rPr lang="en-US" smtClean="0"/>
              <a:t>1/24/26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8502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AC101298-AE91-4071-9C72-5A98117ABE14}" type="datetime1">
              <a:rPr lang="en-US" smtClean="0"/>
              <a:t>1/24/26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5500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ABE4333-790C-44CD-B503-F52418ED809A}" type="datetime1">
              <a:rPr lang="en-US" smtClean="0"/>
              <a:t>1/24/26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849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400"/>
            </a:lvl3pPr>
            <a:lvl4pPr marL="685800" indent="0">
              <a:buNone/>
              <a:defRPr sz="14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D2397CCD-8E49-4379-8DCB-9F17CAEDFC10}" type="datetime1">
              <a:rPr lang="en-US" smtClean="0"/>
              <a:t>1/24/26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522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46F6-C62B-441B-BAD2-D550454B4D53}" type="datetime1">
              <a:rPr lang="en-US" smtClean="0"/>
              <a:t>1/24/26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400"/>
            </a:lvl3pPr>
            <a:lvl4pPr marL="685800" indent="0">
              <a:buFont typeface="Arial" panose="020B0604020202020204" pitchFamily="34" charset="0"/>
              <a:buNone/>
              <a:defRPr sz="1400"/>
            </a:lvl4pPr>
            <a:lvl5pPr marL="914400" indent="0">
              <a:buFont typeface="Arial" panose="020B0604020202020204" pitchFamily="34" charset="0"/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0040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83A68-D563-4FD5-B11F-54F8D5F1E37F}" type="datetime1">
              <a:rPr lang="en-US" smtClean="0"/>
              <a:t>1/24/26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400"/>
            </a:lvl4pPr>
            <a:lvl5pPr marL="1085850" indent="-1714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758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3148FABB-02FF-476F-AB37-BDD0E354E780}" type="datetime1">
              <a:rPr lang="en-US" smtClean="0"/>
              <a:t>1/24/26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400"/>
            </a:lvl4pPr>
            <a:lvl5pPr marL="1085850" indent="-1714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343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54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38EAEAF-D16E-446F-97F9-D23FB245CB45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730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2645" y="1828800"/>
            <a:ext cx="6172200" cy="4425696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428D3-736A-4038-886C-8BF662AA2745}" type="datetime1">
              <a:rPr lang="en-US" smtClean="0"/>
              <a:t>1/24/26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38291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2648" y="2290890"/>
            <a:ext cx="4672584" cy="4041648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1DDEB-9B85-4E99-8A3D-ABE66C6280C3}" type="datetime1">
              <a:rPr lang="en-US" smtClean="0"/>
              <a:t>1/24/26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761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5DCA-443F-4667-9ED1-418507CE45A8}" type="datetime1">
              <a:rPr lang="en-US" smtClean="0"/>
              <a:t>1/24/26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8086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718304"/>
            <a:ext cx="5897880" cy="135331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20000"/>
              </a:lnSpc>
              <a:defRPr lang="en-US" sz="2800" b="0" dirty="0">
                <a:solidFill>
                  <a:schemeClr val="accent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9496" y="603503"/>
            <a:ext cx="10826496" cy="4334256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lang="en-US" sz="23200" b="1" dirty="0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91E5F-EDEF-7D02-30E6-B960B5E4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557D-4816-44D0-B6EE-6CAC6E30B54D}" type="datetime1">
              <a:rPr lang="en-US" smtClean="0"/>
              <a:t>1/24/26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6437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0" y="4809744"/>
            <a:ext cx="7525512" cy="1545336"/>
          </a:xfrm>
        </p:spPr>
        <p:txBody>
          <a:bodyPr>
            <a:normAutofit/>
          </a:bodyPr>
          <a:lstStyle>
            <a:lvl1pPr algn="ctr">
              <a:lnSpc>
                <a:spcPct val="110000"/>
              </a:lnSpc>
              <a:defRPr sz="2800" b="0">
                <a:solidFill>
                  <a:schemeClr val="accent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2960" y="640079"/>
            <a:ext cx="10543032" cy="4206240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3200" b="1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91E5F-EDEF-7D02-30E6-B960B5E4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F872E-5ED2-46B0-83A4-0C1AF0E0D91C}" type="datetime1">
              <a:rPr lang="en-US" smtClean="0"/>
              <a:t>1/24/26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06990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4B1ECB8-9E10-D2F3-E361-7D268551E2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0" y="4809744"/>
            <a:ext cx="7525512" cy="1545336"/>
          </a:xfrm>
        </p:spPr>
        <p:txBody>
          <a:bodyPr>
            <a:normAutofit/>
          </a:bodyPr>
          <a:lstStyle>
            <a:lvl1pPr algn="ctr">
              <a:lnSpc>
                <a:spcPct val="110000"/>
              </a:lnSpc>
              <a:defRPr sz="28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2960" y="640079"/>
            <a:ext cx="10543032" cy="4206240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32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91E5F-EDEF-7D02-30E6-B960B5E4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18575-0C6E-47B4-936E-32183810D7BF}" type="datetime1">
              <a:rPr lang="en-US" smtClean="0"/>
              <a:t>1/24/26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79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914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29FB5-1C86-423F-AEAA-2683840666C3}" type="datetime1">
              <a:rPr lang="en-US" smtClean="0"/>
              <a:t>1/24/26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905322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914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915B6-CC2A-4462-A7E5-B3080DF8F97D}" type="datetime1">
              <a:rPr lang="en-US" smtClean="0"/>
              <a:t>1/24/26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65848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77008" y="5431536"/>
            <a:ext cx="9021471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200">
                <a:solidFill>
                  <a:schemeClr val="accent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000">
                <a:latin typeface="+mj-lt"/>
              </a:defRPr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188F7-A494-4EEB-A53D-2B97B1D4CD3C}" type="datetime1">
              <a:rPr lang="en-US" smtClean="0"/>
              <a:t>1/24/26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7219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6DECC02-1725-49EE-C93B-A4C2C4049458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77009" y="5349240"/>
            <a:ext cx="9043416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000">
                <a:latin typeface="+mj-lt"/>
              </a:defRPr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06BC0-1562-42E5-89A2-925CA193C8A6}" type="datetime1">
              <a:rPr lang="en-US" smtClean="0"/>
              <a:t>1/24/26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4714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52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.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782E7A21-5BA8-4C4C-9705-3A1EA342AD8A}" type="datetime1">
              <a:rPr lang="en-US" smtClean="0"/>
              <a:t>1/24/26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6657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0041" y="5669280"/>
            <a:ext cx="8805672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200">
                <a:solidFill>
                  <a:schemeClr val="accent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097280"/>
            <a:ext cx="8961120" cy="347472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200">
                <a:latin typeface="+mj-lt"/>
              </a:defRPr>
            </a:lvl1pPr>
          </a:lstStyle>
          <a:p>
            <a:pPr lvl="0"/>
            <a:r>
              <a:rPr lang="en-US" dirty="0"/>
              <a:t>Click to edit Quote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376A-778D-45CF-8340-DB03B2DA6A3E}" type="datetime1">
              <a:rPr lang="en-US" smtClean="0"/>
              <a:t>1/24/26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12417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DFF5A-622E-43FE-9EE9-BAAB78AB2046}" type="datetime1">
              <a:rPr lang="en-US" smtClean="0"/>
              <a:t>1/24/26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0876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C09E-FF30-4AA0-A227-171955622259}" type="datetime1">
              <a:rPr lang="en-US" smtClean="0"/>
              <a:t>1/24/26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1848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279FF-407B-4B41-9E69-DE66ED04A328}" type="datetime1">
              <a:rPr lang="en-US" smtClean="0"/>
              <a:t>1/24/26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2606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3E812-757D-4139-AF81-227C72D4B544}" type="datetime1">
              <a:rPr lang="en-US" smtClean="0"/>
              <a:t>1/24/26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4599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6A7E1-C424-43A5-938A-12DEC0A1D59D}" type="datetime1">
              <a:rPr lang="en-US" smtClean="0"/>
              <a:t>1/24/26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95247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C4FC2-B89B-4919-A96B-662A3584681C}" type="datetime1">
              <a:rPr lang="en-US" smtClean="0"/>
              <a:t>1/24/26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7887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10888473" cy="1133856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4BE51-D660-433D-AABA-154BE028E64E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4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F76E-6064-4431-B5C4-29A511725BCF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280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0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20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E73BE-5F1F-40EF-8F67-E3F24D65884D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202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72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68EF1-668D-4AD0-8652-1F3B3622EDC2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29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5609F-9B5B-4E29-8DB1-457A85E01A27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257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74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0DE37-B9D6-425C-B79B-6C6DFFBD0DA2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186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5B0EE-4023-4E3C-8875-10AA631453CF}" type="datetime1">
              <a:rPr lang="en-US" smtClean="0"/>
              <a:t>1/24/26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776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5EE9E671-1C83-40F7-9D33-FE8AAC7F721F}" type="datetime1">
              <a:rPr lang="en-US" smtClean="0"/>
              <a:t>1/24/26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620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  <p:sldLayoutId id="2147483740" r:id="rId40"/>
    <p:sldLayoutId id="2147483741" r:id="rId41"/>
    <p:sldLayoutId id="2147483742" r:id="rId42"/>
    <p:sldLayoutId id="2147483743" r:id="rId43"/>
    <p:sldLayoutId id="2147483744" r:id="rId44"/>
    <p:sldLayoutId id="2147483745" r:id="rId45"/>
    <p:sldLayoutId id="2147483746" r:id="rId46"/>
    <p:sldLayoutId id="2147483747" r:id="rId47"/>
    <p:sldLayoutId id="2147483748" r:id="rId4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50E41-FC72-5EED-577B-DBCDB5C429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/>
          <a:p>
            <a:r>
              <a:rPr lang="en-US" dirty="0"/>
              <a:t>Data Types, Variables &amp; Type Casting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28F22-AB23-2A81-50BD-C9BC0BCC7C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>
            <a:normAutofit/>
          </a:bodyPr>
          <a:lstStyle/>
          <a:p>
            <a:r>
              <a:rPr lang="en-US" dirty="0"/>
              <a:t>Presenter: Shubham Rawat</a:t>
            </a:r>
          </a:p>
        </p:txBody>
      </p:sp>
      <p:pic>
        <p:nvPicPr>
          <p:cNvPr id="7" name="Picture Placeholder 6" descr="A blue background with white text and icons&#10;&#10;AI-generated content may be incorrect.">
            <a:extLst>
              <a:ext uri="{FF2B5EF4-FFF2-40B4-BE49-F238E27FC236}">
                <a16:creationId xmlns:a16="http://schemas.microsoft.com/office/drawing/2014/main" id="{387FD6FC-1F43-82E3-9D0C-00746CE3E96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9551" b="29551"/>
          <a:stretch>
            <a:fillRect/>
          </a:stretch>
        </p:blipFill>
        <p:spPr bwMode="auto">
          <a:xfrm>
            <a:off x="0" y="0"/>
            <a:ext cx="12192000" cy="4986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686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6CF3F-5990-2A61-7EA7-5C331A119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5680576" cy="1132258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Session Objective:</a:t>
            </a:r>
          </a:p>
        </p:txBody>
      </p:sp>
      <p:pic>
        <p:nvPicPr>
          <p:cNvPr id="9" name="Picture 8" descr="Woman reaching for book in library">
            <a:extLst>
              <a:ext uri="{FF2B5EF4-FFF2-40B4-BE49-F238E27FC236}">
                <a16:creationId xmlns:a16="http://schemas.microsoft.com/office/drawing/2014/main" id="{95BF7FD2-8779-7814-B475-BED06E8CDC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834" r="11994"/>
          <a:stretch>
            <a:fillRect/>
          </a:stretch>
        </p:blipFill>
        <p:spPr>
          <a:xfrm>
            <a:off x="6624917" y="0"/>
            <a:ext cx="5567083" cy="6858000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7019E40F-DA92-96C0-BAE5-4AF5BDF39E8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2775" y="2027134"/>
            <a:ext cx="5680449" cy="3884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Identify 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primitive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reference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data types in Java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Declare and initialize variables correctly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Understand 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memory basics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for primitives &amp; references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Perform 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type casting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(widening &amp; narrowing)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 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Scanner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for user input in programs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181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FD68729-687A-4807-C976-A816500CE5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/>
          <a:p>
            <a:r>
              <a:rPr lang="en-US" dirty="0"/>
              <a:t>Data types</a:t>
            </a:r>
          </a:p>
        </p:txBody>
      </p:sp>
    </p:spTree>
    <p:extLst>
      <p:ext uri="{BB962C8B-B14F-4D97-AF65-F5344CB8AC3E}">
        <p14:creationId xmlns:p14="http://schemas.microsoft.com/office/powerpoint/2010/main" val="4247580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DB91D-1C23-6368-82F5-01A8AE248E9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8177" y="436761"/>
            <a:ext cx="8266176" cy="773475"/>
          </a:xfrm>
        </p:spPr>
        <p:txBody>
          <a:bodyPr anchor="b"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What is a Variable?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9D47964-C3B5-298F-9CC6-B77E7FA7B2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477" y="1210236"/>
            <a:ext cx="6151223" cy="501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11090" rIns="0" bIns="11109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ts val="1200"/>
              </a:spcAft>
            </a:pPr>
            <a:r>
              <a:rPr lang="en-US" altLang="en-US" b="1" dirty="0">
                <a:solidFill>
                  <a:schemeClr val="bg1"/>
                </a:solidFill>
                <a:latin typeface="Arial" panose="020B0604020202020204" pitchFamily="34" charset="0"/>
              </a:rPr>
              <a:t>Variable = Named memory location used to store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FA8E8E-96E7-BA39-8B8E-7936D1A4D5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4244"/>
          <a:stretch>
            <a:fillRect/>
          </a:stretch>
        </p:blipFill>
        <p:spPr>
          <a:xfrm>
            <a:off x="478177" y="1983711"/>
            <a:ext cx="7718372" cy="21460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533973-126E-50D9-E661-7CCEDCE26CCD}"/>
              </a:ext>
            </a:extLst>
          </p:cNvPr>
          <p:cNvSpPr txBox="1"/>
          <p:nvPr/>
        </p:nvSpPr>
        <p:spPr>
          <a:xfrm>
            <a:off x="478177" y="4401878"/>
            <a:ext cx="568604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Rules for variable names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Must start with letter, _ or $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Cannot start with digit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 spaces (use camelCase)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Keywords not allowed (int, class, etc.)</a:t>
            </a:r>
          </a:p>
        </p:txBody>
      </p:sp>
    </p:spTree>
    <p:extLst>
      <p:ext uri="{BB962C8B-B14F-4D97-AF65-F5344CB8AC3E}">
        <p14:creationId xmlns:p14="http://schemas.microsoft.com/office/powerpoint/2010/main" val="744781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FA5BE-298C-413F-23D7-EB471D8BE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490D-7990-5401-78E1-4D8FB8810D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19" y="1801368"/>
            <a:ext cx="8798243" cy="4572000"/>
          </a:xfrm>
        </p:spPr>
        <p:txBody>
          <a:bodyPr anchor="b">
            <a:normAutofit/>
          </a:bodyPr>
          <a:lstStyle/>
          <a:p>
            <a:r>
              <a:rPr lang="en-US" dirty="0"/>
              <a:t>Data Types in Java</a:t>
            </a:r>
          </a:p>
        </p:txBody>
      </p:sp>
    </p:spTree>
    <p:extLst>
      <p:ext uri="{BB962C8B-B14F-4D97-AF65-F5344CB8AC3E}">
        <p14:creationId xmlns:p14="http://schemas.microsoft.com/office/powerpoint/2010/main" val="1441761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D5DF-D988-98EC-614E-E53E7806B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909" y="482174"/>
            <a:ext cx="8467558" cy="7041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Primitive Data Types (8 types)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8EBB9EC-5879-34C4-D993-71E81869A9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922" y="1376598"/>
            <a:ext cx="3573591" cy="24238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byte</a:t>
            </a:r>
            <a:r>
              <a:rPr lang="en-US" dirty="0"/>
              <a:t> (1 byte)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short</a:t>
            </a:r>
            <a:r>
              <a:rPr lang="en-US" dirty="0"/>
              <a:t> (2 bytes)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int</a:t>
            </a:r>
            <a:r>
              <a:rPr lang="en-US" dirty="0"/>
              <a:t> (4 bytes)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long</a:t>
            </a:r>
            <a:r>
              <a:rPr lang="en-US" dirty="0"/>
              <a:t> (8 bytes)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float</a:t>
            </a:r>
            <a:r>
              <a:rPr lang="en-US" dirty="0"/>
              <a:t> (4 bytes)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double</a:t>
            </a:r>
            <a:r>
              <a:rPr lang="en-US" dirty="0"/>
              <a:t> (8 bytes)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char</a:t>
            </a:r>
            <a:r>
              <a:rPr lang="en-US" dirty="0"/>
              <a:t> (2 bytes)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 err="1"/>
              <a:t>boolean</a:t>
            </a:r>
            <a:r>
              <a:rPr lang="en-US" dirty="0"/>
              <a:t> (true/false)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DFB894-D063-3D57-8700-79E959D3FD12}"/>
              </a:ext>
            </a:extLst>
          </p:cNvPr>
          <p:cNvSpPr txBox="1"/>
          <p:nvPr/>
        </p:nvSpPr>
        <p:spPr>
          <a:xfrm>
            <a:off x="426909" y="3910839"/>
            <a:ext cx="747897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Non-Primitive (Reference) Types</a:t>
            </a:r>
          </a:p>
          <a:p>
            <a:r>
              <a:rPr lang="en-US" dirty="0"/>
              <a:t>These store </a:t>
            </a:r>
            <a:r>
              <a:rPr lang="en-US" b="1" dirty="0"/>
              <a:t>reference/address</a:t>
            </a:r>
            <a:r>
              <a:rPr lang="en-US" dirty="0"/>
              <a:t> of objects.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String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Arrays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Classes / Objects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Interfaces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666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49720-A5BE-8628-74BF-9FE9A4257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Types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73B4877-85DF-E78E-2D95-4DE6F3826919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945446007"/>
              </p:ext>
            </p:extLst>
          </p:nvPr>
        </p:nvGraphicFramePr>
        <p:xfrm>
          <a:off x="612775" y="2351314"/>
          <a:ext cx="9543597" cy="3135978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3181199">
                  <a:extLst>
                    <a:ext uri="{9D8B030D-6E8A-4147-A177-3AD203B41FA5}">
                      <a16:colId xmlns:a16="http://schemas.microsoft.com/office/drawing/2014/main" val="1481381746"/>
                    </a:ext>
                  </a:extLst>
                </a:gridCol>
                <a:gridCol w="3181199">
                  <a:extLst>
                    <a:ext uri="{9D8B030D-6E8A-4147-A177-3AD203B41FA5}">
                      <a16:colId xmlns:a16="http://schemas.microsoft.com/office/drawing/2014/main" val="362927275"/>
                    </a:ext>
                  </a:extLst>
                </a:gridCol>
                <a:gridCol w="3181199">
                  <a:extLst>
                    <a:ext uri="{9D8B030D-6E8A-4147-A177-3AD203B41FA5}">
                      <a16:colId xmlns:a16="http://schemas.microsoft.com/office/drawing/2014/main" val="1626710081"/>
                    </a:ext>
                  </a:extLst>
                </a:gridCol>
              </a:tblGrid>
              <a:tr h="3484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Type</a:t>
                      </a:r>
                    </a:p>
                  </a:txBody>
                  <a:tcPr marL="72678" marR="72678" marT="36339" marB="36339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Used For</a:t>
                      </a:r>
                    </a:p>
                  </a:txBody>
                  <a:tcPr marL="72678" marR="72678" marT="36339" marB="36339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Example</a:t>
                      </a:r>
                    </a:p>
                  </a:txBody>
                  <a:tcPr marL="72678" marR="72678" marT="36339" marB="36339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7997766"/>
                  </a:ext>
                </a:extLst>
              </a:tr>
              <a:tr h="3484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byte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very small integers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-10, 100</a:t>
                      </a:r>
                    </a:p>
                  </a:txBody>
                  <a:tcPr marL="72678" marR="72678" marT="36339" marB="36339" anchor="ctr"/>
                </a:tc>
                <a:extLst>
                  <a:ext uri="{0D108BD9-81ED-4DB2-BD59-A6C34878D82A}">
                    <a16:rowId xmlns:a16="http://schemas.microsoft.com/office/drawing/2014/main" val="330948938"/>
                  </a:ext>
                </a:extLst>
              </a:tr>
              <a:tr h="3484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short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small integers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2000</a:t>
                      </a:r>
                    </a:p>
                  </a:txBody>
                  <a:tcPr marL="72678" marR="72678" marT="36339" marB="36339" anchor="ctr"/>
                </a:tc>
                <a:extLst>
                  <a:ext uri="{0D108BD9-81ED-4DB2-BD59-A6C34878D82A}">
                    <a16:rowId xmlns:a16="http://schemas.microsoft.com/office/drawing/2014/main" val="2687832105"/>
                  </a:ext>
                </a:extLst>
              </a:tr>
              <a:tr h="3484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int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default integers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25, 1000</a:t>
                      </a:r>
                    </a:p>
                  </a:txBody>
                  <a:tcPr marL="72678" marR="72678" marT="36339" marB="36339" anchor="ctr"/>
                </a:tc>
                <a:extLst>
                  <a:ext uri="{0D108BD9-81ED-4DB2-BD59-A6C34878D82A}">
                    <a16:rowId xmlns:a16="http://schemas.microsoft.com/office/drawing/2014/main" val="2553638811"/>
                  </a:ext>
                </a:extLst>
              </a:tr>
              <a:tr h="3484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long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very large integers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9000000000L</a:t>
                      </a:r>
                    </a:p>
                  </a:txBody>
                  <a:tcPr marL="72678" marR="72678" marT="36339" marB="36339" anchor="ctr"/>
                </a:tc>
                <a:extLst>
                  <a:ext uri="{0D108BD9-81ED-4DB2-BD59-A6C34878D82A}">
                    <a16:rowId xmlns:a16="http://schemas.microsoft.com/office/drawing/2014/main" val="3164965472"/>
                  </a:ext>
                </a:extLst>
              </a:tr>
              <a:tr h="3484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float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decimals (less precision)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3.14f</a:t>
                      </a:r>
                    </a:p>
                  </a:txBody>
                  <a:tcPr marL="72678" marR="72678" marT="36339" marB="36339" anchor="ctr"/>
                </a:tc>
                <a:extLst>
                  <a:ext uri="{0D108BD9-81ED-4DB2-BD59-A6C34878D82A}">
                    <a16:rowId xmlns:a16="http://schemas.microsoft.com/office/drawing/2014/main" val="848447255"/>
                  </a:ext>
                </a:extLst>
              </a:tr>
              <a:tr h="3484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double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decimals (more precision)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99.99</a:t>
                      </a:r>
                    </a:p>
                  </a:txBody>
                  <a:tcPr marL="72678" marR="72678" marT="36339" marB="36339" anchor="ctr"/>
                </a:tc>
                <a:extLst>
                  <a:ext uri="{0D108BD9-81ED-4DB2-BD59-A6C34878D82A}">
                    <a16:rowId xmlns:a16="http://schemas.microsoft.com/office/drawing/2014/main" val="1693901735"/>
                  </a:ext>
                </a:extLst>
              </a:tr>
              <a:tr h="3484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char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single character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'A'</a:t>
                      </a:r>
                    </a:p>
                  </a:txBody>
                  <a:tcPr marL="72678" marR="72678" marT="36339" marB="36339" anchor="ctr"/>
                </a:tc>
                <a:extLst>
                  <a:ext uri="{0D108BD9-81ED-4DB2-BD59-A6C34878D82A}">
                    <a16:rowId xmlns:a16="http://schemas.microsoft.com/office/drawing/2014/main" val="2391712118"/>
                  </a:ext>
                </a:extLst>
              </a:tr>
              <a:tr h="3484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boolean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true/false</a:t>
                      </a:r>
                    </a:p>
                  </a:txBody>
                  <a:tcPr marL="72678" marR="72678" marT="36339" marB="3633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true</a:t>
                      </a:r>
                    </a:p>
                  </a:txBody>
                  <a:tcPr marL="72678" marR="72678" marT="36339" marB="36339" anchor="ctr"/>
                </a:tc>
                <a:extLst>
                  <a:ext uri="{0D108BD9-81ED-4DB2-BD59-A6C34878D82A}">
                    <a16:rowId xmlns:a16="http://schemas.microsoft.com/office/drawing/2014/main" val="1422417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0374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F1247F7-5012-7A9E-F5DB-E10988EDC9C3}"/>
              </a:ext>
            </a:extLst>
          </p:cNvPr>
          <p:cNvSpPr/>
          <p:nvPr/>
        </p:nvSpPr>
        <p:spPr>
          <a:xfrm>
            <a:off x="0" y="0"/>
            <a:ext cx="12192000" cy="25136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92BBE0-131A-DBD8-AEC5-BCAF8B609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Integer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172AF86-85A9-2115-0325-40E3879BAEC9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 bwMode="auto">
          <a:xfrm>
            <a:off x="612647" y="2513647"/>
            <a:ext cx="4405373" cy="33303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byte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→ small values (memory saving)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short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→ slightly bigger than byte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→ most commonly used for numbers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→ very large numbers (use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34" charset="-128"/>
              </a:rPr>
              <a:t>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at end)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199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25261-C962-57B0-3D2D-67F00153C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669ABD-3B71-5EE0-D0CF-5637ECB9B6E7}"/>
              </a:ext>
            </a:extLst>
          </p:cNvPr>
          <p:cNvSpPr/>
          <p:nvPr/>
        </p:nvSpPr>
        <p:spPr>
          <a:xfrm>
            <a:off x="0" y="0"/>
            <a:ext cx="12192000" cy="251364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D61AC99-3B09-7821-7CA2-8F55F9E1D62D}"/>
              </a:ext>
            </a:extLst>
          </p:cNvPr>
          <p:cNvSpPr txBox="1">
            <a:spLocks/>
          </p:cNvSpPr>
          <p:nvPr/>
        </p:nvSpPr>
        <p:spPr>
          <a:xfrm>
            <a:off x="612647" y="664108"/>
            <a:ext cx="8467558" cy="15544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float vs double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F0A78208-00C6-40F0-E53E-B88A2EF1FB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646" y="3067644"/>
            <a:ext cx="5483353" cy="2222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457200" indent="-4572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+mj-lt"/>
              <a:buAutoNum type="arabicPeriod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4572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01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73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latin typeface="Arial" panose="020B0604020202020204" pitchFamily="34" charset="0"/>
              </a:rPr>
              <a:t>float → decimal values, less precision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latin typeface="Arial" panose="020B0604020202020204" pitchFamily="34" charset="0"/>
              </a:rPr>
              <a:t>double → more precision, most commonly used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latin typeface="Arial" panose="020B0604020202020204" pitchFamily="34" charset="0"/>
              </a:rPr>
              <a:t>By default, Java treats decimals as double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058570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" id="{83D43F4A-02D5-42AD-9542-27487597C212}" vid="{14154C61-C2E2-42F2-9833-4EC39495D4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9010</TotalTime>
  <Words>281</Words>
  <Application>Microsoft Macintosh PowerPoint</Application>
  <PresentationFormat>Widescreen</PresentationFormat>
  <Paragraphs>71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 Unicode MS</vt:lpstr>
      <vt:lpstr>Aptos</vt:lpstr>
      <vt:lpstr>Arial</vt:lpstr>
      <vt:lpstr>Neue Haas Grotesk Text Pro</vt:lpstr>
      <vt:lpstr>Helena</vt:lpstr>
      <vt:lpstr>Data Types, Variables &amp; Type Casting</vt:lpstr>
      <vt:lpstr>Session Objective:</vt:lpstr>
      <vt:lpstr>Data types</vt:lpstr>
      <vt:lpstr>PowerPoint Presentation</vt:lpstr>
      <vt:lpstr>Data Types in Java</vt:lpstr>
      <vt:lpstr>Primitive Data Types (8 types)</vt:lpstr>
      <vt:lpstr>Primitive Types</vt:lpstr>
      <vt:lpstr>Integer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Pravartee Sales Private Limited .</dc:creator>
  <cp:lastModifiedBy>Pravartee Sales Private Limited .</cp:lastModifiedBy>
  <cp:revision>7</cp:revision>
  <dcterms:created xsi:type="dcterms:W3CDTF">2025-12-29T06:16:24Z</dcterms:created>
  <dcterms:modified xsi:type="dcterms:W3CDTF">2026-01-25T17:12:49Z</dcterms:modified>
</cp:coreProperties>
</file>

<file path=docProps/thumbnail.jpeg>
</file>